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97" r:id="rId2"/>
    <p:sldId id="268" r:id="rId3"/>
    <p:sldId id="256" r:id="rId4"/>
    <p:sldId id="283" r:id="rId5"/>
    <p:sldId id="257" r:id="rId6"/>
    <p:sldId id="265" r:id="rId7"/>
    <p:sldId id="285" r:id="rId8"/>
    <p:sldId id="281" r:id="rId9"/>
    <p:sldId id="267" r:id="rId10"/>
    <p:sldId id="270" r:id="rId11"/>
    <p:sldId id="271" r:id="rId12"/>
    <p:sldId id="261" r:id="rId13"/>
    <p:sldId id="273" r:id="rId14"/>
    <p:sldId id="278" r:id="rId15"/>
    <p:sldId id="272" r:id="rId16"/>
    <p:sldId id="276" r:id="rId17"/>
    <p:sldId id="279" r:id="rId18"/>
    <p:sldId id="280" r:id="rId19"/>
    <p:sldId id="277" r:id="rId20"/>
    <p:sldId id="284" r:id="rId21"/>
    <p:sldId id="288" r:id="rId22"/>
    <p:sldId id="289" r:id="rId23"/>
    <p:sldId id="290" r:id="rId24"/>
    <p:sldId id="291" r:id="rId25"/>
    <p:sldId id="292" r:id="rId26"/>
    <p:sldId id="293" r:id="rId27"/>
    <p:sldId id="262" r:id="rId28"/>
    <p:sldId id="295" r:id="rId29"/>
    <p:sldId id="296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8B1A4-2FEC-4178-95CF-4C884CC9F62F}" type="datetimeFigureOut">
              <a:rPr lang="en-US" smtClean="0"/>
              <a:t>5/5/2012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0DBCC-611C-4C82-AFFA-FC414233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9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0DBCC-611C-4C82-AFFA-FC41423321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0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F3D2-6E5A-49CF-89F5-78CCB9EC93CD}" type="datetime1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8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0518-093B-43B3-9B0C-6F7573839992}" type="datetime1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3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67D-EF2B-4235-AF04-90770DECEB13}" type="datetime1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7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DF5D-263C-4563-BBEC-4158F63238B9}" type="datetime1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7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D0A3-99C8-4C4D-A5CF-C6B8A6C22734}" type="datetime1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4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E79E-87A8-4C8F-9E5D-6B32501F42DA}" type="datetime1">
              <a:rPr lang="en-US" smtClean="0"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3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1263-C950-4272-9084-8A53C450A1A1}" type="datetime1">
              <a:rPr lang="en-US" smtClean="0"/>
              <a:t>5/5/2012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2F05-EB9B-40D1-A50C-C64F4C32488F}" type="datetime1">
              <a:rPr lang="en-US" smtClean="0"/>
              <a:t>5/5/2012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5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55FB-D0C0-4C9D-A33D-C74051CBC642}" type="datetime1">
              <a:rPr lang="en-US" smtClean="0"/>
              <a:t>5/5/2012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15D-2803-4394-BF50-7B0FA0E90AA6}" type="datetime1">
              <a:rPr lang="en-US" smtClean="0"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2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E74-AF9F-4C47-803F-B908432586F3}" type="datetime1">
              <a:rPr lang="en-US" smtClean="0"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1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3D08E-D390-4251-9324-24909EB7059D}" type="datetime1">
              <a:rPr lang="en-US" smtClean="0"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3656-EA63-4B19-975A-2D35EE8FB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CSC141 Introduction  to Computer Programming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6629400" cy="2819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Teacher: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AHMED MUMTAZ MUSTEHSAN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Lecture </a:t>
            </a:r>
            <a:r>
              <a:rPr lang="en-US" dirty="0">
                <a:solidFill>
                  <a:schemeClr val="tx1"/>
                </a:solidFill>
              </a:rPr>
              <a:t>- 3</a:t>
            </a:r>
          </a:p>
        </p:txBody>
      </p:sp>
    </p:spTree>
    <p:extLst>
      <p:ext uri="{BB962C8B-B14F-4D97-AF65-F5344CB8AC3E}">
        <p14:creationId xmlns:p14="http://schemas.microsoft.com/office/powerpoint/2010/main" val="858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" y="3048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Building Blocks of Flowchart</a:t>
            </a:r>
            <a:endParaRPr lang="en-US" sz="32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42886" y="1218422"/>
            <a:ext cx="8229600" cy="4389437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Start and End Symbols</a:t>
            </a:r>
          </a:p>
          <a:p>
            <a:pPr lvl="1"/>
            <a:r>
              <a:rPr lang="en-US" dirty="0" smtClean="0"/>
              <a:t>Connector</a:t>
            </a:r>
          </a:p>
          <a:p>
            <a:pPr lvl="1"/>
            <a:r>
              <a:rPr lang="en-US" dirty="0" smtClean="0"/>
              <a:t>Arrows (indicate flow of control)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Processing Steps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Input/Output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Decision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38674" y="1184962"/>
            <a:ext cx="3929090" cy="4606237"/>
            <a:chOff x="4143372" y="1785926"/>
            <a:chExt cx="3929090" cy="4214842"/>
          </a:xfrm>
        </p:grpSpPr>
        <p:sp>
          <p:nvSpPr>
            <p:cNvPr id="7" name="Oval 6"/>
            <p:cNvSpPr/>
            <p:nvPr/>
          </p:nvSpPr>
          <p:spPr>
            <a:xfrm>
              <a:off x="4786314" y="185736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500694" y="1857364"/>
              <a:ext cx="1000132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000892" y="1785926"/>
              <a:ext cx="1071570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14810" y="3571876"/>
              <a:ext cx="1643074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6180149" y="2892421"/>
              <a:ext cx="35719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Parallelogram 11"/>
            <p:cNvSpPr/>
            <p:nvPr/>
          </p:nvSpPr>
          <p:spPr>
            <a:xfrm>
              <a:off x="4143372" y="4429132"/>
              <a:ext cx="1785950" cy="428628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iamond 12"/>
            <p:cNvSpPr/>
            <p:nvPr/>
          </p:nvSpPr>
          <p:spPr>
            <a:xfrm>
              <a:off x="4357686" y="5214950"/>
              <a:ext cx="928694" cy="785818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86314" y="2285992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3715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Defining a Problem:</a:t>
            </a:r>
            <a:br>
              <a:rPr lang="en-US" sz="3200" dirty="0" smtClean="0"/>
            </a:br>
            <a:r>
              <a:rPr lang="en-US" sz="2400" dirty="0" smtClean="0"/>
              <a:t>Break the definition of the problem down into manageable steps; </a:t>
            </a:r>
            <a:r>
              <a:rPr lang="en-US" sz="2400" dirty="0"/>
              <a:t>I</a:t>
            </a:r>
            <a:r>
              <a:rPr lang="en-US" sz="2400" dirty="0" smtClean="0"/>
              <a:t>nput, Processing; Output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239000" cy="3962400"/>
          </a:xfrm>
        </p:spPr>
        <p:txBody>
          <a:bodyPr>
            <a:normAutofit fontScale="62500" lnSpcReduction="20000"/>
          </a:bodyPr>
          <a:lstStyle/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 -1:</a:t>
            </a:r>
          </a:p>
          <a:p>
            <a:pPr algn="l">
              <a:spcBef>
                <a:spcPct val="0"/>
              </a:spcBef>
            </a:pPr>
            <a:endParaRPr lang="en-US" sz="3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Read </a:t>
            </a:r>
            <a:r>
              <a:rPr lang="en-US" sz="3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 the temperature. If the temperature is less than </a:t>
            </a: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32 indicate below </a:t>
            </a:r>
            <a:r>
              <a:rPr lang="en-US" sz="3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freezing on the screen. Else if the temperature is above freezing then indicate the same on the monitor screen. </a:t>
            </a:r>
          </a:p>
          <a:p>
            <a:pPr algn="l">
              <a:spcBef>
                <a:spcPct val="0"/>
              </a:spcBef>
            </a:pPr>
            <a:endParaRPr lang="en-US" sz="3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endParaRPr lang="en-US" sz="3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Divide </a:t>
            </a:r>
            <a:r>
              <a:rPr lang="en-US" sz="3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above problem into manageable parts.</a:t>
            </a:r>
          </a:p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Input ; 		Read the temperature from keyboard</a:t>
            </a:r>
            <a:endParaRPr lang="en-US" sz="3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Processing;	Test the Temperature below or above 		freezing</a:t>
            </a:r>
            <a:endParaRPr lang="en-US" sz="3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Output;	Display the result on Screen</a:t>
            </a:r>
            <a:endParaRPr lang="en-US" sz="3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3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736975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4267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41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533400"/>
            <a:ext cx="8305800" cy="56388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200" dirty="0" smtClean="0"/>
              <a:t>Define The Problem</a:t>
            </a:r>
            <a:br>
              <a:rPr lang="en-US" sz="3200" dirty="0" smtClean="0"/>
            </a:br>
            <a:r>
              <a:rPr lang="en-US" sz="3200" dirty="0" smtClean="0"/>
              <a:t>Example-2;</a:t>
            </a:r>
            <a:br>
              <a:rPr lang="en-US" sz="3200" dirty="0" smtClean="0"/>
            </a:br>
            <a:r>
              <a:rPr lang="en-US" sz="2700" dirty="0" smtClean="0"/>
              <a:t>Determine the sum of first 50 natural numbers.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600" dirty="0" smtClean="0"/>
              <a:t>Break into steps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smtClean="0"/>
              <a:t>Input – Nil</a:t>
            </a:r>
            <a:br>
              <a:rPr lang="en-US" sz="2700" dirty="0" smtClean="0"/>
            </a:br>
            <a:r>
              <a:rPr lang="en-US" sz="2700" dirty="0" smtClean="0"/>
              <a:t>Processing: </a:t>
            </a:r>
            <a:r>
              <a:rPr lang="en-US" sz="2700" dirty="0"/>
              <a:t> S</a:t>
            </a:r>
            <a:r>
              <a:rPr lang="en-US" sz="2700" dirty="0" smtClean="0"/>
              <a:t>um the numbers from 1 to 50</a:t>
            </a:r>
            <a:br>
              <a:rPr lang="en-US" sz="2700" dirty="0" smtClean="0"/>
            </a:br>
            <a:r>
              <a:rPr lang="en-US" sz="2700" dirty="0" smtClean="0"/>
              <a:t>Output - Sum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	 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533400"/>
            <a:ext cx="8305800" cy="48768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200" dirty="0" smtClean="0"/>
              <a:t>Design the Solution</a:t>
            </a:r>
            <a:br>
              <a:rPr lang="en-US" sz="3200" dirty="0" smtClean="0"/>
            </a:br>
            <a:r>
              <a:rPr lang="en-US" sz="3200" dirty="0" smtClean="0"/>
              <a:t>Example-2;</a:t>
            </a:r>
            <a:br>
              <a:rPr lang="en-US" sz="3200" dirty="0" smtClean="0"/>
            </a:br>
            <a:r>
              <a:rPr lang="en-US" sz="2700" dirty="0" smtClean="0"/>
              <a:t>Determine the sum of first 50 natural numbers.</a:t>
            </a:r>
            <a:br>
              <a:rPr lang="en-US" sz="2700" dirty="0" smtClean="0"/>
            </a:br>
            <a:r>
              <a:rPr lang="en-US" sz="2700" dirty="0" smtClean="0"/>
              <a:t>Algorithm; Pseudo Code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1.   	Set N=1</a:t>
            </a:r>
            <a:br>
              <a:rPr lang="en-US" sz="2700" dirty="0" smtClean="0"/>
            </a:br>
            <a:r>
              <a:rPr lang="en-US" sz="2700" dirty="0" smtClean="0"/>
              <a:t>	Set Sum = 0</a:t>
            </a:r>
            <a:br>
              <a:rPr lang="en-US" sz="2700" dirty="0" smtClean="0"/>
            </a:br>
            <a:r>
              <a:rPr lang="en-US" sz="2700" dirty="0" smtClean="0"/>
              <a:t>2. 	Repeat step 3 &amp; 4 while N &lt;= 50</a:t>
            </a:r>
            <a:br>
              <a:rPr lang="en-US" sz="2700" dirty="0" smtClean="0"/>
            </a:br>
            <a:r>
              <a:rPr lang="en-US" sz="2700" dirty="0" smtClean="0"/>
              <a:t>3.	Sum = Sum + N   </a:t>
            </a:r>
            <a:br>
              <a:rPr lang="en-US" sz="2700" dirty="0" smtClean="0"/>
            </a:br>
            <a:r>
              <a:rPr lang="en-US" sz="2700" dirty="0" smtClean="0"/>
              <a:t>4.	N = N + 1</a:t>
            </a:r>
            <a:br>
              <a:rPr lang="en-US" sz="2700" dirty="0" smtClean="0"/>
            </a:br>
            <a:r>
              <a:rPr lang="en-US" sz="2700" dirty="0" smtClean="0"/>
              <a:t>5.	Print Sum </a:t>
            </a:r>
            <a:br>
              <a:rPr lang="en-US" sz="2700" dirty="0" smtClean="0"/>
            </a:br>
            <a:r>
              <a:rPr lang="en-US" sz="2700" dirty="0" smtClean="0"/>
              <a:t>6.	end</a:t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3200" dirty="0" smtClean="0"/>
              <a:t>	 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628922" y="1905000"/>
            <a:ext cx="4104519" cy="4093203"/>
            <a:chOff x="3286116" y="1357298"/>
            <a:chExt cx="4143404" cy="4643470"/>
          </a:xfrm>
        </p:grpSpPr>
        <p:sp>
          <p:nvSpPr>
            <p:cNvPr id="5" name="Rounded Rectangle 4"/>
            <p:cNvSpPr/>
            <p:nvPr/>
          </p:nvSpPr>
          <p:spPr>
            <a:xfrm>
              <a:off x="3714744" y="1357298"/>
              <a:ext cx="1214446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Start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571868" y="5643578"/>
              <a:ext cx="1214446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End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5" idx="2"/>
              <a:endCxn id="11" idx="0"/>
            </p:cNvCxnSpPr>
            <p:nvPr/>
          </p:nvCxnSpPr>
          <p:spPr>
            <a:xfrm rot="5400000">
              <a:off x="4107653" y="192880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1" idx="2"/>
              <a:endCxn id="16" idx="0"/>
            </p:cNvCxnSpPr>
            <p:nvPr/>
          </p:nvCxnSpPr>
          <p:spPr>
            <a:xfrm rot="5400000">
              <a:off x="4054075" y="2946794"/>
              <a:ext cx="500066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3643306" y="2143116"/>
              <a:ext cx="1357322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Sum=0</a:t>
              </a:r>
            </a:p>
            <a:p>
              <a:pPr algn="ctr"/>
              <a:r>
                <a:rPr lang="en-US" dirty="0" smtClean="0"/>
                <a:t>N=1</a:t>
              </a:r>
              <a:endParaRPr lang="en-US" dirty="0"/>
            </a:p>
          </p:txBody>
        </p:sp>
        <p:sp>
          <p:nvSpPr>
            <p:cNvPr id="16" name="Flowchart: Decision 15"/>
            <p:cNvSpPr/>
            <p:nvPr/>
          </p:nvSpPr>
          <p:spPr>
            <a:xfrm>
              <a:off x="3500430" y="3214686"/>
              <a:ext cx="1571636" cy="928694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N≤50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16" idx="2"/>
            </p:cNvCxnSpPr>
            <p:nvPr/>
          </p:nvCxnSpPr>
          <p:spPr>
            <a:xfrm rot="5400000">
              <a:off x="4035421" y="4393413"/>
              <a:ext cx="50086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86248" y="4202676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20" name="Flowchart: Data 19"/>
            <p:cNvSpPr/>
            <p:nvPr/>
          </p:nvSpPr>
          <p:spPr>
            <a:xfrm>
              <a:off x="3286116" y="4643446"/>
              <a:ext cx="1928826" cy="500066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Print Sum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16" idx="3"/>
              <a:endCxn id="23" idx="1"/>
            </p:cNvCxnSpPr>
            <p:nvPr/>
          </p:nvCxnSpPr>
          <p:spPr>
            <a:xfrm>
              <a:off x="5072066" y="3679033"/>
              <a:ext cx="642942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715008" y="3357562"/>
              <a:ext cx="1714512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Sum=</a:t>
              </a:r>
              <a:r>
                <a:rPr lang="en-US" dirty="0" err="1" smtClean="0"/>
                <a:t>Sum+N</a:t>
              </a:r>
              <a:endParaRPr lang="en-US" dirty="0" smtClean="0"/>
            </a:p>
            <a:p>
              <a:pPr algn="ctr"/>
              <a:r>
                <a:rPr lang="en-US" dirty="0" smtClean="0"/>
                <a:t>N=N+1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72066" y="3345420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3964777" y="5393545"/>
              <a:ext cx="50086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452205" y="458450"/>
            <a:ext cx="82020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Design the Solution</a:t>
            </a:r>
            <a:br>
              <a:rPr lang="en-US" sz="3200" dirty="0" smtClean="0"/>
            </a:br>
            <a:r>
              <a:rPr lang="en-US" sz="3200" dirty="0" smtClean="0"/>
              <a:t>Example-2; </a:t>
            </a:r>
            <a:r>
              <a:rPr lang="en-US" sz="2400" dirty="0" smtClean="0"/>
              <a:t>Determine the sum of first 50 natural numbers.</a:t>
            </a:r>
            <a:br>
              <a:rPr lang="en-US" sz="2400" dirty="0" smtClean="0"/>
            </a:br>
            <a:r>
              <a:rPr lang="en-US" sz="2400" dirty="0" smtClean="0"/>
              <a:t>Algorithm;  Flow Chart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23" idx="0"/>
          </p:cNvCxnSpPr>
          <p:nvPr/>
        </p:nvCxnSpPr>
        <p:spPr>
          <a:xfrm flipV="1">
            <a:off x="3884230" y="3321879"/>
            <a:ext cx="0" cy="346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618880" y="3321879"/>
            <a:ext cx="22283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05800" cy="2667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Example-3:</a:t>
            </a:r>
            <a:br>
              <a:rPr lang="en-US" sz="3200" dirty="0" smtClean="0"/>
            </a:br>
            <a:r>
              <a:rPr lang="en-US" sz="3200" dirty="0" smtClean="0"/>
              <a:t>Determine the factorial of input number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533400"/>
            <a:ext cx="8305800" cy="56388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200" dirty="0" smtClean="0"/>
              <a:t>Define The Problem</a:t>
            </a:r>
            <a:br>
              <a:rPr lang="en-US" sz="3200" dirty="0" smtClean="0"/>
            </a:br>
            <a:r>
              <a:rPr lang="en-US" sz="3200" dirty="0" smtClean="0"/>
              <a:t>Example-3; </a:t>
            </a:r>
            <a:r>
              <a:rPr lang="en-US" sz="2800" dirty="0" smtClean="0"/>
              <a:t>Determine the factorial of input number</a:t>
            </a:r>
            <a:r>
              <a:rPr lang="en-US" sz="2700" dirty="0" smtClean="0"/>
              <a:t>.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600" dirty="0" smtClean="0"/>
              <a:t>Break into steps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smtClean="0"/>
              <a:t>Input –  Number is N</a:t>
            </a:r>
            <a:br>
              <a:rPr lang="en-US" sz="2700" dirty="0" smtClean="0"/>
            </a:br>
            <a:r>
              <a:rPr lang="en-US" sz="2700" dirty="0" smtClean="0"/>
              <a:t>Processing: </a:t>
            </a:r>
            <a:r>
              <a:rPr lang="en-US" sz="2700" dirty="0"/>
              <a:t> </a:t>
            </a:r>
            <a:r>
              <a:rPr lang="en-US" sz="2700" dirty="0" smtClean="0"/>
              <a:t>Factorial  = N x N-1 x N-2 x N-3 ……. 3 x 2 x 1</a:t>
            </a:r>
            <a:br>
              <a:rPr lang="en-US" sz="2700" dirty="0" smtClean="0"/>
            </a:br>
            <a:r>
              <a:rPr lang="en-US" sz="2700" dirty="0" smtClean="0"/>
              <a:t>Output - Factorial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	 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533400"/>
            <a:ext cx="8305800" cy="48768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200" dirty="0" smtClean="0"/>
              <a:t>Design the Solution</a:t>
            </a:r>
            <a:br>
              <a:rPr lang="en-US" sz="3200" dirty="0" smtClean="0"/>
            </a:br>
            <a:r>
              <a:rPr lang="en-US" sz="3200" dirty="0" smtClean="0"/>
              <a:t>Example-3; </a:t>
            </a:r>
            <a:r>
              <a:rPr lang="en-US" sz="2700" dirty="0" smtClean="0"/>
              <a:t>Determine the factorial of an input number.</a:t>
            </a:r>
            <a:br>
              <a:rPr lang="en-US" sz="2700" dirty="0" smtClean="0"/>
            </a:br>
            <a:r>
              <a:rPr lang="en-US" sz="2700" dirty="0"/>
              <a:t>	</a:t>
            </a:r>
            <a:r>
              <a:rPr lang="en-US" sz="2700" dirty="0" smtClean="0"/>
              <a:t>	(assume number is positive)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Algorithm; Pseudo Code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1.   	 Set Factorial = 1</a:t>
            </a:r>
            <a:br>
              <a:rPr lang="en-US" sz="2700" dirty="0" smtClean="0"/>
            </a:br>
            <a:r>
              <a:rPr lang="en-US" sz="2700" dirty="0" smtClean="0"/>
              <a:t>2.	Read N from keyboard</a:t>
            </a:r>
            <a:br>
              <a:rPr lang="en-US" sz="2700" dirty="0" smtClean="0"/>
            </a:br>
            <a:r>
              <a:rPr lang="en-US" sz="2700" dirty="0" smtClean="0"/>
              <a:t>3. 	if ( N = 0 ) </a:t>
            </a:r>
            <a:r>
              <a:rPr lang="en-US" sz="2700" dirty="0" err="1" smtClean="0"/>
              <a:t>goto</a:t>
            </a:r>
            <a:r>
              <a:rPr lang="en-US" sz="2700" dirty="0" smtClean="0"/>
              <a:t> step 6</a:t>
            </a:r>
            <a:br>
              <a:rPr lang="en-US" sz="2700" dirty="0" smtClean="0"/>
            </a:br>
            <a:r>
              <a:rPr lang="en-US" sz="2700" dirty="0" smtClean="0"/>
              <a:t>4.  	</a:t>
            </a:r>
            <a:r>
              <a:rPr lang="en-US" sz="2700" dirty="0"/>
              <a:t> F</a:t>
            </a:r>
            <a:r>
              <a:rPr lang="en-US" sz="2700" dirty="0" smtClean="0"/>
              <a:t>actorial = Factorial x N</a:t>
            </a:r>
            <a:br>
              <a:rPr lang="en-US" sz="2700" dirty="0" smtClean="0"/>
            </a:br>
            <a:r>
              <a:rPr lang="en-US" sz="2700" dirty="0" smtClean="0"/>
              <a:t>5.	N = N – 1 ; </a:t>
            </a:r>
            <a:r>
              <a:rPr lang="en-US" sz="2700" dirty="0" err="1" smtClean="0"/>
              <a:t>goto</a:t>
            </a:r>
            <a:r>
              <a:rPr lang="en-US" sz="2700" dirty="0" smtClean="0"/>
              <a:t> step 3</a:t>
            </a:r>
            <a:br>
              <a:rPr lang="en-US" sz="2700" dirty="0" smtClean="0"/>
            </a:br>
            <a:r>
              <a:rPr lang="en-US" sz="2700" dirty="0" smtClean="0"/>
              <a:t>6.	Print  Factorial </a:t>
            </a:r>
            <a:br>
              <a:rPr lang="en-US" sz="2700" dirty="0" smtClean="0"/>
            </a:br>
            <a:r>
              <a:rPr lang="en-US" sz="2700" dirty="0" smtClean="0"/>
              <a:t>5. 	end</a:t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3200" dirty="0" smtClean="0"/>
              <a:t>	 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356496" y="1565938"/>
            <a:ext cx="4287074" cy="4572032"/>
            <a:chOff x="1571604" y="928670"/>
            <a:chExt cx="4287074" cy="4572032"/>
          </a:xfrm>
        </p:grpSpPr>
        <p:sp>
          <p:nvSpPr>
            <p:cNvPr id="7" name="Rounded Rectangle 6"/>
            <p:cNvSpPr/>
            <p:nvPr/>
          </p:nvSpPr>
          <p:spPr>
            <a:xfrm>
              <a:off x="3714744" y="928670"/>
              <a:ext cx="1214446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Start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643042" y="4929198"/>
              <a:ext cx="1214446" cy="3571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End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7" idx="2"/>
              <a:endCxn id="45" idx="0"/>
            </p:cNvCxnSpPr>
            <p:nvPr/>
          </p:nvCxnSpPr>
          <p:spPr>
            <a:xfrm rot="5400000">
              <a:off x="4143372" y="1464455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1" idx="2"/>
              <a:endCxn id="12" idx="0"/>
            </p:cNvCxnSpPr>
            <p:nvPr/>
          </p:nvCxnSpPr>
          <p:spPr>
            <a:xfrm rot="5400000">
              <a:off x="4125513" y="2589604"/>
              <a:ext cx="357190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3643306" y="2143116"/>
              <a:ext cx="135732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Fact =1</a:t>
              </a:r>
              <a:endParaRPr lang="en-US" sz="1400" dirty="0"/>
            </a:p>
          </p:txBody>
        </p:sp>
        <p:sp>
          <p:nvSpPr>
            <p:cNvPr id="12" name="Flowchart: Decision 11"/>
            <p:cNvSpPr/>
            <p:nvPr/>
          </p:nvSpPr>
          <p:spPr>
            <a:xfrm>
              <a:off x="3500430" y="2786058"/>
              <a:ext cx="1571636" cy="928694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  = 0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12" idx="2"/>
            </p:cNvCxnSpPr>
            <p:nvPr/>
          </p:nvCxnSpPr>
          <p:spPr>
            <a:xfrm rot="5400000">
              <a:off x="4035421" y="3964785"/>
              <a:ext cx="50086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214810" y="3774048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71802" y="2916792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6200000" flipH="1">
              <a:off x="4089793" y="4804181"/>
              <a:ext cx="357192" cy="357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2" idx="1"/>
            </p:cNvCxnSpPr>
            <p:nvPr/>
          </p:nvCxnSpPr>
          <p:spPr>
            <a:xfrm rot="10800000" flipV="1">
              <a:off x="2285984" y="3250404"/>
              <a:ext cx="1214446" cy="357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786314" y="5214950"/>
              <a:ext cx="107157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893471" y="4250537"/>
              <a:ext cx="19288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12" idx="3"/>
            </p:cNvCxnSpPr>
            <p:nvPr/>
          </p:nvCxnSpPr>
          <p:spPr>
            <a:xfrm rot="10800000">
              <a:off x="5072066" y="3250406"/>
              <a:ext cx="785818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3500430" y="4214818"/>
              <a:ext cx="1571636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Fact =Fact *N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57554" y="5000636"/>
              <a:ext cx="1571636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N=N-1</a:t>
              </a:r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1965307" y="3607595"/>
              <a:ext cx="6429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1963719" y="4607727"/>
              <a:ext cx="64294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Parallelogram 35"/>
            <p:cNvSpPr/>
            <p:nvPr/>
          </p:nvSpPr>
          <p:spPr>
            <a:xfrm>
              <a:off x="1571604" y="3929066"/>
              <a:ext cx="1357322" cy="2857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Print Fact</a:t>
              </a:r>
              <a:endParaRPr lang="en-US" sz="1400" dirty="0"/>
            </a:p>
          </p:txBody>
        </p:sp>
        <p:sp>
          <p:nvSpPr>
            <p:cNvPr id="45" name="Parallelogram 44"/>
            <p:cNvSpPr/>
            <p:nvPr/>
          </p:nvSpPr>
          <p:spPr>
            <a:xfrm>
              <a:off x="3643306" y="1643050"/>
              <a:ext cx="1357322" cy="2857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Read N</a:t>
              </a:r>
              <a:endParaRPr lang="en-US" sz="1400" dirty="0"/>
            </a:p>
          </p:txBody>
        </p:sp>
        <p:cxnSp>
          <p:nvCxnSpPr>
            <p:cNvPr id="48" name="Straight Arrow Connector 47"/>
            <p:cNvCxnSpPr>
              <a:stCxn id="45" idx="4"/>
            </p:cNvCxnSpPr>
            <p:nvPr/>
          </p:nvCxnSpPr>
          <p:spPr>
            <a:xfrm rot="5400000">
              <a:off x="4214810" y="2035959"/>
              <a:ext cx="21431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itle 5"/>
          <p:cNvSpPr txBox="1">
            <a:spLocks/>
          </p:cNvSpPr>
          <p:nvPr/>
        </p:nvSpPr>
        <p:spPr>
          <a:xfrm>
            <a:off x="228600" y="304800"/>
            <a:ext cx="8305800" cy="114300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800" dirty="0" smtClean="0"/>
              <a:t>Design the Solution</a:t>
            </a:r>
            <a:br>
              <a:rPr lang="en-US" sz="12800" dirty="0" smtClean="0"/>
            </a:br>
            <a:r>
              <a:rPr lang="en-US" sz="9600" dirty="0" smtClean="0"/>
              <a:t>Determine the factorial of an input number.</a:t>
            </a:r>
            <a:br>
              <a:rPr lang="en-US" sz="9600" dirty="0" smtClean="0"/>
            </a:br>
            <a:r>
              <a:rPr lang="en-US" sz="9600" dirty="0" smtClean="0"/>
              <a:t>Algorithm; Flowchart</a:t>
            </a:r>
            <a:br>
              <a:rPr lang="en-US" sz="9600" dirty="0" smtClean="0"/>
            </a:b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200" dirty="0" smtClean="0"/>
              <a:t>	 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7772400" cy="54864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200" dirty="0"/>
              <a:t>Problem Solving and Implementation</a:t>
            </a:r>
            <a:br>
              <a:rPr lang="en-US" sz="3200" dirty="0"/>
            </a:br>
            <a:r>
              <a:rPr lang="en-US" sz="3200" dirty="0" smtClean="0"/>
              <a:t>A programming </a:t>
            </a:r>
            <a:r>
              <a:rPr lang="en-US" sz="3200" dirty="0"/>
              <a:t>task can be divided into two phases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smtClean="0"/>
              <a:t>1.	</a:t>
            </a:r>
            <a:r>
              <a:rPr lang="en-US" sz="2700" b="1" i="1" dirty="0" smtClean="0"/>
              <a:t>Problem solving</a:t>
            </a:r>
            <a:br>
              <a:rPr lang="en-US" sz="2700" b="1" i="1" dirty="0" smtClean="0"/>
            </a:br>
            <a:r>
              <a:rPr lang="en-US" sz="2700" b="1" i="1" dirty="0"/>
              <a:t>	</a:t>
            </a:r>
            <a:r>
              <a:rPr lang="en-US" sz="2700" b="1" i="1" dirty="0" smtClean="0"/>
              <a:t>Define :</a:t>
            </a:r>
            <a:r>
              <a:rPr lang="en-US" sz="2700" b="1" i="1" dirty="0"/>
              <a:t> </a:t>
            </a:r>
            <a:r>
              <a:rPr lang="en-US" sz="2700" b="1" i="1" dirty="0" smtClean="0"/>
              <a:t> </a:t>
            </a:r>
            <a:r>
              <a:rPr lang="en-US" sz="2700" dirty="0" smtClean="0"/>
              <a:t>Clearly describe </a:t>
            </a:r>
            <a:r>
              <a:rPr lang="en-US" sz="2700" dirty="0"/>
              <a:t>a problem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>	</a:t>
            </a:r>
            <a:r>
              <a:rPr lang="en-US" sz="2700" b="1" i="1" dirty="0"/>
              <a:t>Design its </a:t>
            </a:r>
            <a:r>
              <a:rPr lang="en-US" sz="2700" b="1" i="1" dirty="0" smtClean="0"/>
              <a:t>solution: </a:t>
            </a:r>
            <a:r>
              <a:rPr lang="en-US" sz="2700" dirty="0" smtClean="0"/>
              <a:t>Produce </a:t>
            </a:r>
            <a:r>
              <a:rPr lang="en-US" sz="2700" dirty="0"/>
              <a:t>an ordered sequence of </a:t>
            </a:r>
            <a:r>
              <a:rPr lang="en-US" sz="2700" dirty="0" smtClean="0"/>
              <a:t>	steps </a:t>
            </a:r>
            <a:r>
              <a:rPr lang="en-US" sz="2700" dirty="0"/>
              <a:t>that describe </a:t>
            </a:r>
            <a:r>
              <a:rPr lang="en-US" sz="2700" dirty="0" smtClean="0"/>
              <a:t>solution to the problem; </a:t>
            </a:r>
            <a:br>
              <a:rPr lang="en-US" sz="2700" dirty="0" smtClean="0"/>
            </a:br>
            <a:r>
              <a:rPr lang="en-US" sz="2700" dirty="0" smtClean="0"/>
              <a:t>	</a:t>
            </a:r>
            <a:br>
              <a:rPr lang="en-US" sz="2700" dirty="0" smtClean="0"/>
            </a:br>
            <a:r>
              <a:rPr lang="en-US" sz="2700" dirty="0" smtClean="0"/>
              <a:t>2.	</a:t>
            </a:r>
            <a:r>
              <a:rPr lang="en-US" sz="2700" b="1" i="1" dirty="0" smtClean="0"/>
              <a:t>Implementation phase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>	Implement </a:t>
            </a:r>
            <a:r>
              <a:rPr lang="en-US" sz="2700" dirty="0"/>
              <a:t>the program in some programming </a:t>
            </a:r>
            <a:r>
              <a:rPr lang="en-US" sz="2700" dirty="0" smtClean="0"/>
              <a:t>	language</a:t>
            </a:r>
            <a:br>
              <a:rPr lang="en-US" sz="2700" dirty="0" smtClean="0"/>
            </a:br>
            <a:r>
              <a:rPr lang="en-US" sz="2700" dirty="0"/>
              <a:t>	</a:t>
            </a:r>
            <a:r>
              <a:rPr lang="en-US" sz="2700" b="1" i="1" dirty="0"/>
              <a:t>write code, compile, link, </a:t>
            </a:r>
            <a:r>
              <a:rPr lang="en-US" sz="2700" b="1" i="1" dirty="0" smtClean="0"/>
              <a:t>Test </a:t>
            </a:r>
            <a:r>
              <a:rPr lang="en-US" sz="2700" b="1" i="1" dirty="0"/>
              <a:t>&amp; Debug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83521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146" y="568036"/>
            <a:ext cx="7772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Control Structure: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7239000" cy="38100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Definition;</a:t>
            </a:r>
          </a:p>
          <a:p>
            <a:pPr algn="l"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control structure or logic structure is a structure that controls the logical sequence in which the instructions are executed. Three types of control structure are used:</a:t>
            </a:r>
          </a:p>
          <a:p>
            <a:pPr algn="l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Sequence</a:t>
            </a: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Selection</a:t>
            </a: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Iteration ( or loop)</a:t>
            </a: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2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2506" y="269414"/>
            <a:ext cx="6132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Developing a </a:t>
            </a:r>
            <a:r>
              <a:rPr lang="en-US" sz="3200" dirty="0" smtClean="0"/>
              <a:t>program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1176337"/>
            <a:ext cx="3819525" cy="415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62600" y="1945115"/>
            <a:ext cx="2819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Problem solving </a:t>
            </a:r>
            <a:endParaRPr lang="en-US" dirty="0" smtClean="0"/>
          </a:p>
          <a:p>
            <a:r>
              <a:rPr lang="en-US" i="1" dirty="0" smtClean="0"/>
              <a:t>Phase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Implementation phase</a:t>
            </a:r>
          </a:p>
          <a:p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4390158" y="1176337"/>
            <a:ext cx="762000" cy="1276633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4417867" y="2819400"/>
            <a:ext cx="762000" cy="2435661"/>
          </a:xfrm>
          <a:prstGeom prst="rightBrace">
            <a:avLst>
              <a:gd name="adj1" fmla="val 1924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Implementation Phase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Write a program  (source code)</a:t>
            </a:r>
          </a:p>
          <a:p>
            <a:r>
              <a:rPr lang="en-US" sz="2400" dirty="0" smtClean="0"/>
              <a:t>Compile a program (source code to Object code)</a:t>
            </a:r>
          </a:p>
          <a:p>
            <a:r>
              <a:rPr lang="en-US" sz="2400" dirty="0" smtClean="0"/>
              <a:t>Link a Program  ( Object code to Executable code)</a:t>
            </a:r>
          </a:p>
          <a:p>
            <a:r>
              <a:rPr lang="en-US" sz="2400" dirty="0" smtClean="0"/>
              <a:t>Test and Debug the Program (rectify the errors in the program)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Write a </a:t>
            </a:r>
            <a:r>
              <a:rPr lang="en-US" sz="3200" dirty="0" smtClean="0"/>
              <a:t>code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Create a source code we need an editor</a:t>
            </a:r>
          </a:p>
          <a:p>
            <a:r>
              <a:rPr lang="en-US" sz="2400" dirty="0" smtClean="0"/>
              <a:t>Line editor   ---  line by line editing</a:t>
            </a:r>
          </a:p>
          <a:p>
            <a:r>
              <a:rPr lang="en-US" sz="2400" dirty="0" smtClean="0"/>
              <a:t>Screen editor ---  note pad, word pad, customized editor</a:t>
            </a:r>
          </a:p>
          <a:p>
            <a:r>
              <a:rPr lang="en-US" sz="2400" dirty="0" smtClean="0"/>
              <a:t>After writing the code we save the code with file extension 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e.g</a:t>
            </a:r>
            <a:r>
              <a:rPr lang="en-US" sz="2400" dirty="0" smtClean="0"/>
              <a:t> .c  .</a:t>
            </a:r>
            <a:r>
              <a:rPr lang="en-US" sz="2400" dirty="0" err="1" smtClean="0"/>
              <a:t>cpp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8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Compile a </a:t>
            </a:r>
            <a:r>
              <a:rPr lang="en-US" sz="3200" dirty="0" smtClean="0"/>
              <a:t>program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source </a:t>
            </a:r>
            <a:r>
              <a:rPr lang="en-US" sz="2400" dirty="0"/>
              <a:t>code to Object </a:t>
            </a:r>
            <a:r>
              <a:rPr lang="en-US" sz="2400" dirty="0" smtClean="0"/>
              <a:t>code</a:t>
            </a:r>
            <a:endParaRPr lang="en-US" sz="2400" dirty="0"/>
          </a:p>
          <a:p>
            <a:r>
              <a:rPr lang="en-US" sz="2400" dirty="0" smtClean="0"/>
              <a:t>We need a compiler </a:t>
            </a:r>
            <a:r>
              <a:rPr lang="en-US" sz="2400" dirty="0" err="1" smtClean="0"/>
              <a:t>e.g</a:t>
            </a:r>
            <a:r>
              <a:rPr lang="en-US" sz="2400" dirty="0" smtClean="0"/>
              <a:t> FORTRAN, PASCAL or C</a:t>
            </a:r>
          </a:p>
          <a:p>
            <a:r>
              <a:rPr lang="en-US" sz="2400" dirty="0" smtClean="0"/>
              <a:t>It converts user readable code to machine readable code</a:t>
            </a:r>
          </a:p>
          <a:p>
            <a:r>
              <a:rPr lang="en-US" sz="2400" dirty="0" smtClean="0"/>
              <a:t>Cannot be executed because different sections are not mapped together, say not linked together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1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Link a </a:t>
            </a:r>
            <a:r>
              <a:rPr lang="en-US" sz="3200" dirty="0" smtClean="0"/>
              <a:t>Program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251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Object </a:t>
            </a:r>
            <a:r>
              <a:rPr lang="en-US" sz="2400" dirty="0"/>
              <a:t>code to </a:t>
            </a:r>
            <a:r>
              <a:rPr lang="en-US" sz="2400" dirty="0" smtClean="0"/>
              <a:t>executable code </a:t>
            </a:r>
          </a:p>
          <a:p>
            <a:r>
              <a:rPr lang="en-US" sz="2400" dirty="0" smtClean="0"/>
              <a:t>first.obj to  first.exe </a:t>
            </a:r>
            <a:endParaRPr lang="en-US" sz="2400" dirty="0"/>
          </a:p>
          <a:p>
            <a:r>
              <a:rPr lang="en-US" sz="2400" dirty="0" smtClean="0"/>
              <a:t>Can be executed because different sections are mapped together.</a:t>
            </a:r>
          </a:p>
          <a:p>
            <a:r>
              <a:rPr lang="en-US" sz="2400" dirty="0" smtClean="0"/>
              <a:t>Execute the code by simply typing the name of file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first.exe or even first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Test and Debug the program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Rectifying logical errors in the code, manually or  may Use </a:t>
            </a:r>
            <a:r>
              <a:rPr lang="en-US" sz="2400" dirty="0"/>
              <a:t>debugger </a:t>
            </a:r>
            <a:r>
              <a:rPr lang="en-US" sz="2400" dirty="0" smtClean="0"/>
              <a:t>for the assistance. A debugger may:</a:t>
            </a:r>
          </a:p>
          <a:p>
            <a:r>
              <a:rPr lang="en-US" sz="2400" dirty="0" smtClean="0"/>
              <a:t>Execute the code line by line or block by block or in one go</a:t>
            </a:r>
            <a:endParaRPr lang="en-US" sz="2400" dirty="0"/>
          </a:p>
          <a:p>
            <a:r>
              <a:rPr lang="en-US" sz="2400" dirty="0" smtClean="0"/>
              <a:t>Examine the contents of variables and registers at each step</a:t>
            </a:r>
          </a:p>
          <a:p>
            <a:r>
              <a:rPr lang="en-US" sz="2400" dirty="0" smtClean="0"/>
              <a:t>Examining the flow of control structure by tracing code step by step.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742" y="1417638"/>
            <a:ext cx="7772400" cy="2441575"/>
          </a:xfrm>
        </p:spPr>
        <p:txBody>
          <a:bodyPr anchor="t">
            <a:noAutofit/>
          </a:bodyPr>
          <a:lstStyle/>
          <a:p>
            <a:pPr algn="l"/>
            <a:r>
              <a:rPr lang="en-US" sz="2800" dirty="0" smtClean="0"/>
              <a:t>Two ways:</a:t>
            </a:r>
            <a:br>
              <a:rPr lang="en-US" sz="2800" dirty="0" smtClean="0"/>
            </a:br>
            <a:r>
              <a:rPr lang="en-US" sz="2800" dirty="0" smtClean="0"/>
              <a:t>1.  	Use command prompt </a:t>
            </a:r>
            <a:r>
              <a:rPr lang="en-US" sz="2800" dirty="0" err="1" smtClean="0"/>
              <a:t>e.g</a:t>
            </a:r>
            <a:r>
              <a:rPr lang="en-US" sz="2800" dirty="0" smtClean="0"/>
              <a:t>  DOS or UNIX 	command prompt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2.	</a:t>
            </a:r>
            <a:r>
              <a:rPr lang="en-US" sz="2800" dirty="0"/>
              <a:t>U</a:t>
            </a:r>
            <a:r>
              <a:rPr lang="en-US" sz="2800" dirty="0" smtClean="0"/>
              <a:t>se Integrated </a:t>
            </a:r>
            <a:r>
              <a:rPr lang="en-US" sz="2800" dirty="0"/>
              <a:t>D</a:t>
            </a:r>
            <a:r>
              <a:rPr lang="en-US" sz="2800" dirty="0" smtClean="0"/>
              <a:t>evelopment </a:t>
            </a:r>
            <a:r>
              <a:rPr lang="en-US" sz="2800" dirty="0"/>
              <a:t>E</a:t>
            </a:r>
            <a:r>
              <a:rPr lang="en-US" sz="2800" dirty="0" smtClean="0"/>
              <a:t>nvironment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Program Execution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41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Command prompt</a:t>
            </a:r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70" y="846138"/>
            <a:ext cx="4458930" cy="583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38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7772400" cy="2590800"/>
          </a:xfrm>
        </p:spPr>
        <p:txBody>
          <a:bodyPr anchor="t">
            <a:noAutofit/>
          </a:bodyPr>
          <a:lstStyle/>
          <a:p>
            <a:pPr algn="l"/>
            <a:r>
              <a:rPr lang="en-US" sz="2800" dirty="0" smtClean="0"/>
              <a:t>1.  A </a:t>
            </a:r>
            <a:r>
              <a:rPr lang="en-US" sz="2800" dirty="0"/>
              <a:t>source code editor 	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</a:t>
            </a:r>
            <a:r>
              <a:rPr lang="en-US" sz="2800" dirty="0"/>
              <a:t>. A compiler and / or an </a:t>
            </a:r>
            <a:r>
              <a:rPr lang="en-US" sz="2800" dirty="0" smtClean="0"/>
              <a:t>interpreter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3</a:t>
            </a:r>
            <a:r>
              <a:rPr lang="en-US" sz="2800" dirty="0"/>
              <a:t>. Build automation </a:t>
            </a:r>
            <a:r>
              <a:rPr lang="en-US" sz="2800" dirty="0" smtClean="0"/>
              <a:t>tools</a:t>
            </a:r>
            <a:br>
              <a:rPr lang="en-US" sz="2800" dirty="0" smtClean="0"/>
            </a:br>
            <a:r>
              <a:rPr lang="en-US" sz="2800" dirty="0" smtClean="0"/>
              <a:t>4. A Debugger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Integrated Development Environment (IDE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028700" y="2743200"/>
            <a:ext cx="7086600" cy="838200"/>
          </a:xfrm>
        </p:spPr>
        <p:txBody>
          <a:bodyPr>
            <a:noAutofit/>
          </a:bodyPr>
          <a:lstStyle/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Compiler –   translates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complete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 in one go</a:t>
            </a: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Interpreter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–translates code one line at a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time 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22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2506" y="269414"/>
            <a:ext cx="6132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Developing a </a:t>
            </a:r>
            <a:r>
              <a:rPr lang="en-US" sz="3200" dirty="0" smtClean="0"/>
              <a:t>program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1176337"/>
            <a:ext cx="3819525" cy="415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62600" y="1945115"/>
            <a:ext cx="2819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Problem solving </a:t>
            </a:r>
            <a:endParaRPr lang="en-US" dirty="0" smtClean="0"/>
          </a:p>
          <a:p>
            <a:r>
              <a:rPr lang="en-US" i="1" dirty="0" smtClean="0"/>
              <a:t>Phase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Implementation phase</a:t>
            </a:r>
          </a:p>
          <a:p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4390158" y="1176337"/>
            <a:ext cx="762000" cy="1276633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4417867" y="2819400"/>
            <a:ext cx="762000" cy="2435661"/>
          </a:xfrm>
          <a:prstGeom prst="rightBrace">
            <a:avLst>
              <a:gd name="adj1" fmla="val 1924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67998" y="869102"/>
            <a:ext cx="5604202" cy="5570538"/>
            <a:chOff x="2638" y="762"/>
            <a:chExt cx="2933" cy="3509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638" y="2381"/>
              <a:ext cx="756" cy="288"/>
            </a:xfrm>
            <a:custGeom>
              <a:avLst/>
              <a:gdLst>
                <a:gd name="T0" fmla="*/ 19988 w 20000"/>
                <a:gd name="T1" fmla="*/ 0 h 20000"/>
                <a:gd name="T2" fmla="*/ 19988 w 20000"/>
                <a:gd name="T3" fmla="*/ 19972 h 20000"/>
                <a:gd name="T4" fmla="*/ 0 w 20000"/>
                <a:gd name="T5" fmla="*/ 19972 h 20000"/>
                <a:gd name="T6" fmla="*/ 0 w 20000"/>
                <a:gd name="T7" fmla="*/ 0 h 20000"/>
                <a:gd name="T8" fmla="*/ 19988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638" y="1545"/>
              <a:ext cx="756" cy="288"/>
            </a:xfrm>
            <a:custGeom>
              <a:avLst/>
              <a:gdLst>
                <a:gd name="T0" fmla="*/ 19988 w 20000"/>
                <a:gd name="T1" fmla="*/ 0 h 20000"/>
                <a:gd name="T2" fmla="*/ 19988 w 20000"/>
                <a:gd name="T3" fmla="*/ 19972 h 20000"/>
                <a:gd name="T4" fmla="*/ 0 w 20000"/>
                <a:gd name="T5" fmla="*/ 19972 h 20000"/>
                <a:gd name="T6" fmla="*/ 0 w 20000"/>
                <a:gd name="T7" fmla="*/ 0 h 20000"/>
                <a:gd name="T8" fmla="*/ 19988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638" y="2381"/>
              <a:ext cx="756" cy="288"/>
            </a:xfrm>
            <a:custGeom>
              <a:avLst/>
              <a:gdLst>
                <a:gd name="T0" fmla="*/ 19988 w 20000"/>
                <a:gd name="T1" fmla="*/ 0 h 20000"/>
                <a:gd name="T2" fmla="*/ 19988 w 20000"/>
                <a:gd name="T3" fmla="*/ 19972 h 20000"/>
                <a:gd name="T4" fmla="*/ 0 w 20000"/>
                <a:gd name="T5" fmla="*/ 19972 h 20000"/>
                <a:gd name="T6" fmla="*/ 0 w 20000"/>
                <a:gd name="T7" fmla="*/ 0 h 20000"/>
                <a:gd name="T8" fmla="*/ 19988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44" y="2472"/>
              <a:ext cx="342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000" b="0">
                  <a:solidFill>
                    <a:srgbClr val="000000"/>
                  </a:solidFill>
                  <a:latin typeface="Times New Roman" pitchFamily="18" charset="0"/>
                  <a:ea typeface="Mincho" charset="-128"/>
                </a:rPr>
                <a:t>Loader</a:t>
              </a:r>
              <a:endParaRPr lang="en-US" sz="1200" b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2400" b="0">
                <a:latin typeface="Times New Roman" pitchFamily="18" charset="0"/>
                <a:ea typeface="Mincho" charset="-128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396" y="912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396" y="1305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396" y="2525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720" y="2310"/>
              <a:ext cx="486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pPr indent="228600">
                <a:spcBef>
                  <a:spcPct val="0"/>
                </a:spcBef>
              </a:pPr>
              <a:r>
                <a:rPr lang="en-US" sz="900" b="0">
                  <a:solidFill>
                    <a:srgbClr val="000000"/>
                  </a:solidFill>
                  <a:latin typeface="AvantGarde" pitchFamily="34" charset="0"/>
                </a:rPr>
                <a:t>Primary</a:t>
              </a:r>
              <a:endParaRPr lang="en-US" sz="1000" b="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eaLnBrk="0" hangingPunct="0">
                <a:spcBef>
                  <a:spcPct val="0"/>
                </a:spcBef>
              </a:pPr>
              <a:r>
                <a:rPr lang="en-US" sz="900" b="0">
                  <a:solidFill>
                    <a:srgbClr val="000000"/>
                  </a:solidFill>
                  <a:latin typeface="AvantGarde" pitchFamily="34" charset="0"/>
                </a:rPr>
                <a:t>Memory</a:t>
              </a:r>
              <a:endParaRPr lang="en-US" sz="1000" b="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algn="l" eaLnBrk="0" hangingPunct="0">
                <a:spcBef>
                  <a:spcPct val="0"/>
                </a:spcBef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396" y="3533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4260" y="2304"/>
              <a:ext cx="108" cy="959"/>
              <a:chOff x="0" y="0"/>
              <a:chExt cx="19999" cy="19999"/>
            </a:xfrm>
          </p:grpSpPr>
          <p:sp>
            <p:nvSpPr>
              <p:cNvPr id="149" name="Arc 15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0" name="Arc 16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1" name="Arc 17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2" name="Arc 18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4260" y="3312"/>
              <a:ext cx="108" cy="959"/>
              <a:chOff x="0" y="0"/>
              <a:chExt cx="19999" cy="19999"/>
            </a:xfrm>
          </p:grpSpPr>
          <p:sp>
            <p:nvSpPr>
              <p:cNvPr id="145" name="Arc 20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6" name="Arc 21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7" name="Arc 22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8" name="Arc 23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4260" y="768"/>
              <a:ext cx="108" cy="287"/>
              <a:chOff x="0" y="0"/>
              <a:chExt cx="19999" cy="20001"/>
            </a:xfrm>
          </p:grpSpPr>
          <p:sp>
            <p:nvSpPr>
              <p:cNvPr id="141" name="Arc 25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2" name="Arc 26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3" name="Arc 27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4" name="Arc 28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7" name="Arc 29"/>
            <p:cNvSpPr>
              <a:spLocks/>
            </p:cNvSpPr>
            <p:nvPr/>
          </p:nvSpPr>
          <p:spPr bwMode="auto">
            <a:xfrm>
              <a:off x="4260" y="1155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18" name="Arc 30"/>
            <p:cNvSpPr>
              <a:spLocks/>
            </p:cNvSpPr>
            <p:nvPr/>
          </p:nvSpPr>
          <p:spPr bwMode="auto">
            <a:xfrm flipV="1">
              <a:off x="4260" y="1371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19" name="Arc 31"/>
            <p:cNvSpPr>
              <a:spLocks/>
            </p:cNvSpPr>
            <p:nvPr/>
          </p:nvSpPr>
          <p:spPr bwMode="auto">
            <a:xfrm flipH="1">
              <a:off x="4314" y="1299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20" name="Arc 32"/>
            <p:cNvSpPr>
              <a:spLocks/>
            </p:cNvSpPr>
            <p:nvPr/>
          </p:nvSpPr>
          <p:spPr bwMode="auto">
            <a:xfrm flipH="1" flipV="1">
              <a:off x="4314" y="1227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419" y="787"/>
              <a:ext cx="1149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just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Program is created in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the editor and stored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on disk.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419" y="1218"/>
              <a:ext cx="1149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just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Preprocessor program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processes the code.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422" y="2703"/>
              <a:ext cx="114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just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Loader puts program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in memory.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 dirty="0"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419" y="3518"/>
              <a:ext cx="1149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just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CPU takes each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instruction and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executes it, </a:t>
              </a:r>
              <a:r>
                <a:rPr lang="en-US" sz="1200" dirty="0" smtClean="0">
                  <a:solidFill>
                    <a:srgbClr val="000000"/>
                  </a:solidFill>
                  <a:latin typeface="Times" pitchFamily="18" charset="0"/>
                </a:rPr>
                <a:t>and</a:t>
              </a:r>
              <a:endParaRPr lang="en-US" sz="1200" dirty="0">
                <a:solidFill>
                  <a:srgbClr val="000000"/>
                </a:solidFill>
                <a:latin typeface="Times" pitchFamily="18" charset="0"/>
              </a:endParaRP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Times" pitchFamily="18" charset="0"/>
                </a:rPr>
                <a:t>store </a:t>
              </a:r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new data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values as the program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executes.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 dirty="0">
                <a:latin typeface="Times New Roman" pitchFamily="18" charset="0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638" y="1545"/>
              <a:ext cx="756" cy="288"/>
            </a:xfrm>
            <a:custGeom>
              <a:avLst/>
              <a:gdLst>
                <a:gd name="T0" fmla="*/ 19988 w 20000"/>
                <a:gd name="T1" fmla="*/ 0 h 20000"/>
                <a:gd name="T2" fmla="*/ 19988 w 20000"/>
                <a:gd name="T3" fmla="*/ 19972 h 20000"/>
                <a:gd name="T4" fmla="*/ 0 w 20000"/>
                <a:gd name="T5" fmla="*/ 19972 h 20000"/>
                <a:gd name="T6" fmla="*/ 0 w 20000"/>
                <a:gd name="T7" fmla="*/ 0 h 20000"/>
                <a:gd name="T8" fmla="*/ 19988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790" y="1635"/>
              <a:ext cx="45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000" b="0">
                  <a:solidFill>
                    <a:srgbClr val="000000"/>
                  </a:solidFill>
                  <a:latin typeface="Times New Roman" pitchFamily="18" charset="0"/>
                  <a:ea typeface="Mincho" charset="-128"/>
                </a:rPr>
                <a:t>Compiler</a:t>
              </a:r>
              <a:endParaRPr lang="en-US" sz="1200" b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2400" b="0">
                <a:latin typeface="Times New Roman" pitchFamily="18" charset="0"/>
                <a:ea typeface="Mincho" charset="-128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396" y="1689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28" name="Group 27"/>
            <p:cNvGrpSpPr>
              <a:grpSpLocks/>
            </p:cNvGrpSpPr>
            <p:nvPr/>
          </p:nvGrpSpPr>
          <p:grpSpPr bwMode="auto">
            <a:xfrm>
              <a:off x="4260" y="1538"/>
              <a:ext cx="108" cy="287"/>
              <a:chOff x="0" y="0"/>
              <a:chExt cx="19999" cy="20001"/>
            </a:xfrm>
          </p:grpSpPr>
          <p:sp>
            <p:nvSpPr>
              <p:cNvPr id="137" name="Arc 41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8" name="Arc 42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9" name="Arc 43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0" name="Arc 44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419" y="1520"/>
              <a:ext cx="1149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just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Compiler creates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object code and stores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it on disk.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396" y="2072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31" name="Arc 47"/>
            <p:cNvSpPr>
              <a:spLocks/>
            </p:cNvSpPr>
            <p:nvPr/>
          </p:nvSpPr>
          <p:spPr bwMode="auto">
            <a:xfrm>
              <a:off x="4260" y="1921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32" name="Arc 48"/>
            <p:cNvSpPr>
              <a:spLocks/>
            </p:cNvSpPr>
            <p:nvPr/>
          </p:nvSpPr>
          <p:spPr bwMode="auto">
            <a:xfrm flipV="1">
              <a:off x="4260" y="2137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33" name="Arc 49"/>
            <p:cNvSpPr>
              <a:spLocks/>
            </p:cNvSpPr>
            <p:nvPr/>
          </p:nvSpPr>
          <p:spPr bwMode="auto">
            <a:xfrm flipH="1">
              <a:off x="4314" y="2065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34" name="Arc 50"/>
            <p:cNvSpPr>
              <a:spLocks/>
            </p:cNvSpPr>
            <p:nvPr/>
          </p:nvSpPr>
          <p:spPr bwMode="auto">
            <a:xfrm flipH="1" flipV="1">
              <a:off x="4314" y="1993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422" y="1957"/>
              <a:ext cx="1149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</a:pPr>
              <a:r>
                <a:rPr lang="en-US" sz="1200" dirty="0" smtClean="0">
                  <a:latin typeface="Times New Roman" pitchFamily="18" charset="0"/>
                  <a:cs typeface="Courier New" pitchFamily="49" charset="0"/>
                </a:rPr>
                <a:t>Linker link the libraries with object code performs address calculations map the variables and produces the .exe file</a:t>
              </a:r>
              <a:endParaRPr lang="en-US" sz="1200" dirty="0">
                <a:latin typeface="Times New Roman" pitchFamily="18" charset="0"/>
                <a:cs typeface="Courier New" pitchFamily="49" charset="0"/>
              </a:endParaRPr>
            </a:p>
          </p:txBody>
        </p: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2638" y="762"/>
              <a:ext cx="756" cy="288"/>
              <a:chOff x="0" y="0"/>
              <a:chExt cx="20000" cy="20000"/>
            </a:xfrm>
          </p:grpSpPr>
          <p:sp>
            <p:nvSpPr>
              <p:cNvPr id="134" name="Freeform 133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5" name="Freeform 13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6" name="Rectangle 135"/>
              <p:cNvSpPr>
                <a:spLocks noChangeArrowheads="1"/>
              </p:cNvSpPr>
              <p:nvPr/>
            </p:nvSpPr>
            <p:spPr bwMode="auto">
              <a:xfrm>
                <a:off x="5464" y="6306"/>
                <a:ext cx="9060" cy="7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Editor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</p:grpSp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2638" y="1161"/>
              <a:ext cx="756" cy="288"/>
              <a:chOff x="0" y="0"/>
              <a:chExt cx="20000" cy="20000"/>
            </a:xfrm>
          </p:grpSpPr>
          <p:sp>
            <p:nvSpPr>
              <p:cNvPr id="130" name="Freeform 129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131" name="Group 130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32" name="Freeform 131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33" name="Rectangle 132"/>
                <p:cNvSpPr>
                  <a:spLocks noChangeArrowheads="1"/>
                </p:cNvSpPr>
                <p:nvPr/>
              </p:nvSpPr>
              <p:spPr bwMode="auto">
                <a:xfrm>
                  <a:off x="1179" y="5861"/>
                  <a:ext cx="17631" cy="78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pPr algn="l">
                    <a:spcBef>
                      <a:spcPct val="0"/>
                    </a:spcBef>
                  </a:pPr>
                  <a:r>
                    <a:rPr lang="en-US" sz="1000" b="0">
                      <a:solidFill>
                        <a:srgbClr val="000000"/>
                      </a:solidFill>
                      <a:latin typeface="Times New Roman" pitchFamily="18" charset="0"/>
                      <a:ea typeface="Mincho" charset="-128"/>
                    </a:rPr>
                    <a:t>Preprocessor</a:t>
                  </a:r>
                  <a:endParaRPr lang="en-US" sz="1200" b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  <a:ea typeface="Mincho" charset="-128"/>
                  </a:endParaRPr>
                </a:p>
              </p:txBody>
            </p:sp>
          </p:grpSp>
        </p:grpSp>
        <p:grpSp>
          <p:nvGrpSpPr>
            <p:cNvPr id="38" name="Group 37"/>
            <p:cNvGrpSpPr>
              <a:grpSpLocks/>
            </p:cNvGrpSpPr>
            <p:nvPr/>
          </p:nvGrpSpPr>
          <p:grpSpPr bwMode="auto">
            <a:xfrm>
              <a:off x="2638" y="1928"/>
              <a:ext cx="756" cy="288"/>
              <a:chOff x="0" y="0"/>
              <a:chExt cx="20000" cy="20000"/>
            </a:xfrm>
          </p:grpSpPr>
          <p:sp>
            <p:nvSpPr>
              <p:cNvPr id="126" name="Freeform 125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127" name="Group 126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28" name="Freeform 12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9" name="Rectangle 128"/>
                <p:cNvSpPr>
                  <a:spLocks noChangeArrowheads="1"/>
                </p:cNvSpPr>
                <p:nvPr/>
              </p:nvSpPr>
              <p:spPr bwMode="auto">
                <a:xfrm>
                  <a:off x="5464" y="5889"/>
                  <a:ext cx="9060" cy="7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pPr algn="l">
                    <a:spcBef>
                      <a:spcPct val="0"/>
                    </a:spcBef>
                  </a:pPr>
                  <a:r>
                    <a:rPr lang="en-US" sz="1000" b="0">
                      <a:solidFill>
                        <a:srgbClr val="000000"/>
                      </a:solidFill>
                      <a:latin typeface="Times New Roman" pitchFamily="18" charset="0"/>
                      <a:ea typeface="Mincho" charset="-128"/>
                    </a:rPr>
                    <a:t>Linker</a:t>
                  </a:r>
                  <a:endParaRPr lang="en-US" sz="1200" b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  <a:ea typeface="Mincho" charset="-128"/>
                  </a:endParaRPr>
                </a:p>
              </p:txBody>
            </p:sp>
          </p:grpSp>
        </p:grpSp>
        <p:grpSp>
          <p:nvGrpSpPr>
            <p:cNvPr id="39" name="Group 38"/>
            <p:cNvGrpSpPr>
              <a:grpSpLocks/>
            </p:cNvGrpSpPr>
            <p:nvPr/>
          </p:nvGrpSpPr>
          <p:grpSpPr bwMode="auto">
            <a:xfrm>
              <a:off x="2638" y="3389"/>
              <a:ext cx="756" cy="288"/>
              <a:chOff x="0" y="0"/>
              <a:chExt cx="20000" cy="20000"/>
            </a:xfrm>
          </p:grpSpPr>
          <p:grpSp>
            <p:nvGrpSpPr>
              <p:cNvPr id="120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24" name="Freeform 123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5" name="Rectangle 124"/>
                <p:cNvSpPr>
                  <a:spLocks noChangeArrowheads="1"/>
                </p:cNvSpPr>
                <p:nvPr/>
              </p:nvSpPr>
              <p:spPr bwMode="auto">
                <a:xfrm>
                  <a:off x="9750" y="12222"/>
                  <a:ext cx="488" cy="2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pPr algn="l">
                    <a:spcBef>
                      <a:spcPct val="0"/>
                    </a:spcBef>
                  </a:pPr>
                  <a:r>
                    <a:rPr lang="en-US" sz="1200" b="0">
                      <a:latin typeface="Times New Roman" pitchFamily="18" charset="0"/>
                    </a:rPr>
                    <a:t> </a:t>
                  </a: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1" name="Group 120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22" name="Freeform 121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23" name="Rectangle 122"/>
                <p:cNvSpPr>
                  <a:spLocks noChangeArrowheads="1"/>
                </p:cNvSpPr>
                <p:nvPr/>
              </p:nvSpPr>
              <p:spPr bwMode="auto">
                <a:xfrm>
                  <a:off x="7607" y="6667"/>
                  <a:ext cx="4774" cy="7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pPr algn="l">
                    <a:spcBef>
                      <a:spcPct val="0"/>
                    </a:spcBef>
                  </a:pPr>
                  <a:r>
                    <a:rPr lang="en-US" sz="1000" b="0">
                      <a:solidFill>
                        <a:srgbClr val="000000"/>
                      </a:solidFill>
                      <a:latin typeface="Times New Roman" pitchFamily="18" charset="0"/>
                      <a:ea typeface="Mincho" charset="-128"/>
                    </a:rPr>
                    <a:t>CPU</a:t>
                  </a:r>
                  <a:endParaRPr lang="en-US" sz="1200" b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  <a:ea typeface="Mincho" charset="-128"/>
                  </a:endParaRPr>
                </a:p>
              </p:txBody>
            </p:sp>
          </p:grpSp>
        </p:grp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20" y="3310"/>
              <a:ext cx="486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pPr indent="228600">
                <a:spcBef>
                  <a:spcPct val="0"/>
                </a:spcBef>
              </a:pPr>
              <a:r>
                <a:rPr lang="en-US" sz="900" b="0">
                  <a:solidFill>
                    <a:srgbClr val="000000"/>
                  </a:solidFill>
                  <a:latin typeface="AvantGarde" pitchFamily="34" charset="0"/>
                </a:rPr>
                <a:t>Primary</a:t>
              </a:r>
              <a:endParaRPr lang="en-US" sz="1000" b="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eaLnBrk="0" hangingPunct="0">
                <a:spcBef>
                  <a:spcPct val="0"/>
                </a:spcBef>
              </a:pPr>
              <a:r>
                <a:rPr lang="en-US" sz="900" b="0">
                  <a:solidFill>
                    <a:srgbClr val="000000"/>
                  </a:solidFill>
                  <a:latin typeface="AvantGarde" pitchFamily="34" charset="0"/>
                </a:rPr>
                <a:t>Memory</a:t>
              </a:r>
              <a:endParaRPr lang="en-US" sz="1000" b="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algn="l" eaLnBrk="0" hangingPunct="0">
                <a:spcBef>
                  <a:spcPct val="0"/>
                </a:spcBef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3720" y="3477"/>
              <a:ext cx="483" cy="766"/>
              <a:chOff x="-2" y="1"/>
              <a:chExt cx="20003" cy="19999"/>
            </a:xfrm>
          </p:grpSpPr>
          <p:sp>
            <p:nvSpPr>
              <p:cNvPr id="110" name="Rectangle 109"/>
              <p:cNvSpPr>
                <a:spLocks noChangeArrowheads="1"/>
              </p:cNvSpPr>
              <p:nvPr/>
            </p:nvSpPr>
            <p:spPr bwMode="auto">
              <a:xfrm>
                <a:off x="8336" y="12593"/>
                <a:ext cx="2237" cy="5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pPr indent="22860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1" name="Freeform 110"/>
              <p:cNvSpPr>
                <a:spLocks/>
              </p:cNvSpPr>
              <p:nvPr/>
            </p:nvSpPr>
            <p:spPr bwMode="auto">
              <a:xfrm>
                <a:off x="-2" y="1"/>
                <a:ext cx="19837" cy="1999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90 h 20000"/>
                  <a:gd name="T4" fmla="*/ 0 w 20000"/>
                  <a:gd name="T5" fmla="*/ 19990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2" name="Freeform 111"/>
              <p:cNvSpPr>
                <a:spLocks/>
              </p:cNvSpPr>
              <p:nvPr/>
            </p:nvSpPr>
            <p:spPr bwMode="auto">
              <a:xfrm>
                <a:off x="35" y="22"/>
                <a:ext cx="19966" cy="2493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3" name="Freeform 112"/>
              <p:cNvSpPr>
                <a:spLocks/>
              </p:cNvSpPr>
              <p:nvPr/>
            </p:nvSpPr>
            <p:spPr bwMode="auto">
              <a:xfrm>
                <a:off x="35" y="2536"/>
                <a:ext cx="19966" cy="2515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7 h 20000"/>
                  <a:gd name="T4" fmla="*/ 0 w 20000"/>
                  <a:gd name="T5" fmla="*/ 19917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4" name="Freeform 113"/>
              <p:cNvSpPr>
                <a:spLocks/>
              </p:cNvSpPr>
              <p:nvPr/>
            </p:nvSpPr>
            <p:spPr bwMode="auto">
              <a:xfrm>
                <a:off x="35" y="5009"/>
                <a:ext cx="19966" cy="2493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5" name="Freeform 114"/>
              <p:cNvSpPr>
                <a:spLocks/>
              </p:cNvSpPr>
              <p:nvPr/>
            </p:nvSpPr>
            <p:spPr bwMode="auto">
              <a:xfrm>
                <a:off x="35" y="7512"/>
                <a:ext cx="19966" cy="249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35" y="10006"/>
                <a:ext cx="19966" cy="2493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35" y="12510"/>
                <a:ext cx="19966" cy="4997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58 h 20000"/>
                  <a:gd name="T4" fmla="*/ 0 w 20000"/>
                  <a:gd name="T5" fmla="*/ 19958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58"/>
                    </a:lnTo>
                    <a:lnTo>
                      <a:pt x="0" y="19958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5" y="17507"/>
                <a:ext cx="19966" cy="2493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9" name="Rectangle 118"/>
              <p:cNvSpPr>
                <a:spLocks noChangeArrowheads="1"/>
              </p:cNvSpPr>
              <p:nvPr/>
            </p:nvSpPr>
            <p:spPr bwMode="auto">
              <a:xfrm>
                <a:off x="8890" y="12510"/>
                <a:ext cx="2237" cy="5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pPr indent="22860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Courier" pitchFamily="49" charset="0"/>
                  </a:rPr>
                  <a:t>.</a:t>
                </a:r>
                <a:endParaRPr lang="en-US" sz="1000" b="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</a:endParaRPr>
              </a:p>
            </p:txBody>
          </p:sp>
        </p:grpSp>
        <p:grpSp>
          <p:nvGrpSpPr>
            <p:cNvPr id="42" name="Group 41"/>
            <p:cNvGrpSpPr>
              <a:grpSpLocks/>
            </p:cNvGrpSpPr>
            <p:nvPr/>
          </p:nvGrpSpPr>
          <p:grpSpPr bwMode="auto">
            <a:xfrm>
              <a:off x="3720" y="2477"/>
              <a:ext cx="487" cy="765"/>
              <a:chOff x="0" y="0"/>
              <a:chExt cx="20000" cy="20000"/>
            </a:xfrm>
          </p:grpSpPr>
          <p:sp>
            <p:nvSpPr>
              <p:cNvPr id="99" name="Freeform 98"/>
              <p:cNvSpPr>
                <a:spLocks/>
              </p:cNvSpPr>
              <p:nvPr/>
            </p:nvSpPr>
            <p:spPr bwMode="auto">
              <a:xfrm>
                <a:off x="0" y="0"/>
                <a:ext cx="19834" cy="199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90 h 20000"/>
                  <a:gd name="T4" fmla="*/ 0 w 20000"/>
                  <a:gd name="T5" fmla="*/ 19990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0" name="Freeform 99"/>
              <p:cNvSpPr>
                <a:spLocks/>
              </p:cNvSpPr>
              <p:nvPr/>
            </p:nvSpPr>
            <p:spPr bwMode="auto">
              <a:xfrm>
                <a:off x="37" y="21"/>
                <a:ext cx="19963" cy="2490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1" name="Freeform 100"/>
              <p:cNvSpPr>
                <a:spLocks/>
              </p:cNvSpPr>
              <p:nvPr/>
            </p:nvSpPr>
            <p:spPr bwMode="auto">
              <a:xfrm>
                <a:off x="37" y="2531"/>
                <a:ext cx="19963" cy="2511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7 h 20000"/>
                  <a:gd name="T4" fmla="*/ 0 w 20000"/>
                  <a:gd name="T5" fmla="*/ 19917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102" name="Group 101"/>
              <p:cNvGrpSpPr>
                <a:grpSpLocks/>
              </p:cNvGrpSpPr>
              <p:nvPr/>
            </p:nvGrpSpPr>
            <p:grpSpPr bwMode="auto">
              <a:xfrm>
                <a:off x="37" y="5042"/>
                <a:ext cx="19963" cy="14958"/>
                <a:chOff x="-4" y="-1"/>
                <a:chExt cx="20008" cy="20001"/>
              </a:xfrm>
            </p:grpSpPr>
            <p:sp>
              <p:nvSpPr>
                <p:cNvPr id="103" name="Rectangle 102"/>
                <p:cNvSpPr>
                  <a:spLocks noChangeArrowheads="1"/>
                </p:cNvSpPr>
                <p:nvPr/>
              </p:nvSpPr>
              <p:spPr bwMode="auto">
                <a:xfrm>
                  <a:off x="8314" y="10112"/>
                  <a:ext cx="2242" cy="7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pPr indent="22860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</a:endParaRPr>
                </a:p>
              </p:txBody>
            </p:sp>
            <p:sp>
              <p:nvSpPr>
                <p:cNvPr id="104" name="Freeform 103"/>
                <p:cNvSpPr>
                  <a:spLocks/>
                </p:cNvSpPr>
                <p:nvPr/>
              </p:nvSpPr>
              <p:spPr bwMode="auto">
                <a:xfrm>
                  <a:off x="-4" y="-1"/>
                  <a:ext cx="20008" cy="3330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16 h 20000"/>
                    <a:gd name="T4" fmla="*/ 0 w 20000"/>
                    <a:gd name="T5" fmla="*/ 19916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5" name="Freeform 104"/>
                <p:cNvSpPr>
                  <a:spLocks/>
                </p:cNvSpPr>
                <p:nvPr/>
              </p:nvSpPr>
              <p:spPr bwMode="auto">
                <a:xfrm>
                  <a:off x="-4" y="3329"/>
                  <a:ext cx="20008" cy="3328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16 h 20000"/>
                    <a:gd name="T4" fmla="*/ 0 w 20000"/>
                    <a:gd name="T5" fmla="*/ 19916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6" name="Freeform 105"/>
                <p:cNvSpPr>
                  <a:spLocks/>
                </p:cNvSpPr>
                <p:nvPr/>
              </p:nvSpPr>
              <p:spPr bwMode="auto">
                <a:xfrm>
                  <a:off x="-4" y="6657"/>
                  <a:ext cx="20008" cy="3329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16 h 20000"/>
                    <a:gd name="T4" fmla="*/ 0 w 20000"/>
                    <a:gd name="T5" fmla="*/ 19916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7" name="Freeform 106"/>
                <p:cNvSpPr>
                  <a:spLocks/>
                </p:cNvSpPr>
                <p:nvPr/>
              </p:nvSpPr>
              <p:spPr bwMode="auto">
                <a:xfrm>
                  <a:off x="-4" y="10000"/>
                  <a:ext cx="20008" cy="6672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58 h 20000"/>
                    <a:gd name="T4" fmla="*/ 0 w 20000"/>
                    <a:gd name="T5" fmla="*/ 19958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58"/>
                      </a:lnTo>
                      <a:lnTo>
                        <a:pt x="0" y="19958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8" name="Freeform 107"/>
                <p:cNvSpPr>
                  <a:spLocks/>
                </p:cNvSpPr>
                <p:nvPr/>
              </p:nvSpPr>
              <p:spPr bwMode="auto">
                <a:xfrm>
                  <a:off x="-4" y="16672"/>
                  <a:ext cx="20008" cy="3328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16 h 20000"/>
                    <a:gd name="T4" fmla="*/ 0 w 20000"/>
                    <a:gd name="T5" fmla="*/ 19916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9" name="Rectangle 108"/>
                <p:cNvSpPr>
                  <a:spLocks noChangeArrowheads="1"/>
                </p:cNvSpPr>
                <p:nvPr/>
              </p:nvSpPr>
              <p:spPr bwMode="auto">
                <a:xfrm>
                  <a:off x="8870" y="10000"/>
                  <a:ext cx="2242" cy="72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pPr indent="22860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Courier" pitchFamily="49" charset="0"/>
                    </a:rPr>
                    <a:t>.</a:t>
                  </a:r>
                  <a:endParaRPr lang="en-US" sz="1000" b="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algn="l" eaLnBrk="0" hangingPunct="0">
                    <a:spcBef>
                      <a:spcPct val="0"/>
                    </a:spcBef>
                  </a:pPr>
                  <a:endParaRPr lang="en-US" sz="2400" b="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3720" y="815"/>
              <a:ext cx="486" cy="195"/>
              <a:chOff x="0" y="1"/>
              <a:chExt cx="20000" cy="19999"/>
            </a:xfrm>
          </p:grpSpPr>
          <p:grpSp>
            <p:nvGrpSpPr>
              <p:cNvPr id="89" name="Group 88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96" name="Oval 95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7" name="Freeform 96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98" name="Oval 97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692 h 20000"/>
                  <a:gd name="T4" fmla="*/ 0 w 20000"/>
                  <a:gd name="T5" fmla="*/ 19692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3" name="Rectangle 92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701 h 20000"/>
                  <a:gd name="T4" fmla="*/ 0 w 20000"/>
                  <a:gd name="T5" fmla="*/ 19701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5" name="Oval 94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44" name="Group 43"/>
            <p:cNvGrpSpPr>
              <a:grpSpLocks/>
            </p:cNvGrpSpPr>
            <p:nvPr/>
          </p:nvGrpSpPr>
          <p:grpSpPr bwMode="auto">
            <a:xfrm>
              <a:off x="3720" y="1207"/>
              <a:ext cx="486" cy="195"/>
              <a:chOff x="0" y="1"/>
              <a:chExt cx="20000" cy="19999"/>
            </a:xfrm>
          </p:grpSpPr>
          <p:grpSp>
            <p:nvGrpSpPr>
              <p:cNvPr id="79" name="Group 78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86" name="Oval 85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7" name="Freeform 86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8" name="Oval 87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80" name="Oval 79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692 h 20000"/>
                  <a:gd name="T4" fmla="*/ 0 w 20000"/>
                  <a:gd name="T5" fmla="*/ 19692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3" name="Rectangle 82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701 h 20000"/>
                  <a:gd name="T4" fmla="*/ 0 w 20000"/>
                  <a:gd name="T5" fmla="*/ 19701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3720" y="1595"/>
              <a:ext cx="486" cy="195"/>
              <a:chOff x="0" y="1"/>
              <a:chExt cx="20000" cy="19999"/>
            </a:xfrm>
          </p:grpSpPr>
          <p:grpSp>
            <p:nvGrpSpPr>
              <p:cNvPr id="69" name="Group 68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76" name="Oval 75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7" name="Freeform 76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8" name="Oval 77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70" name="Oval 69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1" name="Freeform 70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2" name="Freeform 71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692 h 20000"/>
                  <a:gd name="T4" fmla="*/ 0 w 20000"/>
                  <a:gd name="T5" fmla="*/ 19692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3" name="Rectangle 72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701 h 20000"/>
                  <a:gd name="T4" fmla="*/ 0 w 20000"/>
                  <a:gd name="T5" fmla="*/ 19701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5" name="Oval 74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3720" y="1975"/>
              <a:ext cx="486" cy="195"/>
              <a:chOff x="0" y="1"/>
              <a:chExt cx="20000" cy="19999"/>
            </a:xfrm>
          </p:grpSpPr>
          <p:grpSp>
            <p:nvGrpSpPr>
              <p:cNvPr id="59" name="Group 58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66" name="Oval 65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7" name="Freeform 66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8" name="Oval 67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60" name="Oval 59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692 h 20000"/>
                  <a:gd name="T4" fmla="*/ 0 w 20000"/>
                  <a:gd name="T5" fmla="*/ 19692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3" name="Rectangle 62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701 h 20000"/>
                  <a:gd name="T4" fmla="*/ 0 w 20000"/>
                  <a:gd name="T5" fmla="*/ 19701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5" name="Oval 64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47" name="Group 46"/>
            <p:cNvGrpSpPr>
              <a:grpSpLocks/>
            </p:cNvGrpSpPr>
            <p:nvPr/>
          </p:nvGrpSpPr>
          <p:grpSpPr bwMode="auto">
            <a:xfrm>
              <a:off x="2775" y="2841"/>
              <a:ext cx="487" cy="195"/>
              <a:chOff x="0" y="1"/>
              <a:chExt cx="20000" cy="19999"/>
            </a:xfrm>
          </p:grpSpPr>
          <p:grpSp>
            <p:nvGrpSpPr>
              <p:cNvPr id="49" name="Group 48"/>
              <p:cNvGrpSpPr>
                <a:grpSpLocks/>
              </p:cNvGrpSpPr>
              <p:nvPr/>
            </p:nvGrpSpPr>
            <p:grpSpPr bwMode="auto">
              <a:xfrm>
                <a:off x="18" y="42"/>
                <a:ext cx="19982" cy="19958"/>
                <a:chOff x="0" y="2"/>
                <a:chExt cx="20000" cy="19998"/>
              </a:xfrm>
            </p:grpSpPr>
            <p:sp>
              <p:nvSpPr>
                <p:cNvPr id="56" name="Oval 55"/>
                <p:cNvSpPr>
                  <a:spLocks noChangeArrowheads="1"/>
                </p:cNvSpPr>
                <p:nvPr/>
              </p:nvSpPr>
              <p:spPr bwMode="auto">
                <a:xfrm>
                  <a:off x="0" y="15021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7" name="Freeform 56"/>
                <p:cNvSpPr>
                  <a:spLocks/>
                </p:cNvSpPr>
                <p:nvPr/>
              </p:nvSpPr>
              <p:spPr bwMode="auto">
                <a:xfrm>
                  <a:off x="18" y="2553"/>
                  <a:ext cx="19982" cy="14814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8" name="Oval 57"/>
                <p:cNvSpPr>
                  <a:spLocks noChangeArrowheads="1"/>
                </p:cNvSpPr>
                <p:nvPr/>
              </p:nvSpPr>
              <p:spPr bwMode="auto">
                <a:xfrm>
                  <a:off x="0" y="2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1pPr>
                  <a:lvl2pPr marL="4572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2pPr>
                  <a:lvl3pPr marL="9144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3pPr>
                  <a:lvl4pPr marL="13716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4pPr>
                  <a:lvl5pPr marL="1828800" algn="ctr" rtl="0" fontAlgn="base">
                    <a:spcBef>
                      <a:spcPct val="50000"/>
                    </a:spcBef>
                    <a:spcAft>
                      <a:spcPct val="0"/>
                    </a:spcAft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1600" b="1" kern="1200">
                      <a:solidFill>
                        <a:schemeClr val="tx1"/>
                      </a:solidFill>
                      <a:latin typeface="Helvetica" pitchFamily="34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0" y="14949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auto">
              <a:xfrm>
                <a:off x="18" y="2547"/>
                <a:ext cx="19964" cy="1478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2" name="Freeform 51"/>
              <p:cNvSpPr>
                <a:spLocks/>
              </p:cNvSpPr>
              <p:nvPr/>
            </p:nvSpPr>
            <p:spPr bwMode="auto">
              <a:xfrm>
                <a:off x="203" y="14949"/>
                <a:ext cx="19594" cy="26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692 h 20000"/>
                  <a:gd name="T4" fmla="*/ 0 w 20000"/>
                  <a:gd name="T5" fmla="*/ 19692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>
                <a:off x="5176" y="6489"/>
                <a:ext cx="963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Times New Roman" pitchFamily="18" charset="0"/>
                    <a:ea typeface="Mincho" charset="-128"/>
                  </a:rPr>
                  <a:t>Disk</a:t>
                </a:r>
                <a:endParaRPr lang="en-US" sz="1200" b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l" eaLnBrk="0" hangingPunct="0">
                  <a:spcBef>
                    <a:spcPct val="0"/>
                  </a:spcBef>
                </a:pPr>
                <a:endParaRPr lang="en-US" sz="2400" b="0">
                  <a:latin typeface="Times New Roman" pitchFamily="18" charset="0"/>
                  <a:ea typeface="Mincho" charset="-128"/>
                </a:endParaRPr>
              </a:p>
            </p:txBody>
          </p:sp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>
                <a:off x="166" y="2095"/>
                <a:ext cx="19742" cy="2752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701 h 20000"/>
                  <a:gd name="T4" fmla="*/ 0 w 20000"/>
                  <a:gd name="T5" fmla="*/ 19701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5" name="Oval 54"/>
              <p:cNvSpPr>
                <a:spLocks noChangeArrowheads="1"/>
              </p:cNvSpPr>
              <p:nvPr/>
            </p:nvSpPr>
            <p:spPr bwMode="auto">
              <a:xfrm>
                <a:off x="0" y="1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1pPr>
                <a:lvl2pPr marL="4572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2pPr>
                <a:lvl3pPr marL="9144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3pPr>
                <a:lvl4pPr marL="13716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4pPr>
                <a:lvl5pPr marL="1828800" algn="ctr" rtl="0" fontAlgn="base">
                  <a:spcBef>
                    <a:spcPct val="50000"/>
                  </a:spcBef>
                  <a:spcAft>
                    <a:spcPct val="0"/>
                  </a:spcAft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3018" y="2669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1pPr>
              <a:lvl2pPr marL="4572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2pPr>
              <a:lvl3pPr marL="9144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3pPr>
              <a:lvl4pPr marL="13716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4pPr>
              <a:lvl5pPr marL="1828800" algn="ctr" rtl="0" fontAlgn="base">
                <a:spcBef>
                  <a:spcPct val="5000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153" name="Title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Typical C environment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11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3715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Defining a Problem:</a:t>
            </a:r>
            <a:br>
              <a:rPr lang="en-US" sz="3200" dirty="0" smtClean="0"/>
            </a:br>
            <a:r>
              <a:rPr lang="en-US" sz="2400" dirty="0" smtClean="0"/>
              <a:t>Break the definition of the problem down into manageable steps. Example; input, Processing; Output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239000" cy="39624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Input ; 		Read the temperature from keyboard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Processing;	Test the Temperature below or above 		freezing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Output;	Display the result on Screen</a:t>
            </a:r>
          </a:p>
          <a:p>
            <a:pPr algn="l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Users:		Identify the users.</a:t>
            </a:r>
          </a:p>
          <a:p>
            <a:pPr algn="l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Feasibility &amp; Implementation.</a:t>
            </a:r>
          </a:p>
          <a:p>
            <a:pPr algn="l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89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Design the 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239000" cy="37338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Algorithm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sequence of language independent steps which may be followed to solve a problem.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Algorithm can be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developed with a:</a:t>
            </a:r>
          </a:p>
          <a:p>
            <a:pPr algn="l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Pseudo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</a:t>
            </a:r>
          </a:p>
          <a:p>
            <a:pPr marL="571500" indent="-5715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Flowchart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Preferably using control Structures.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41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72390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Pseudo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</a:t>
            </a: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Pseudo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 is a method of designing a program using English like statement to describe the logic and processing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flow.</a:t>
            </a:r>
          </a:p>
          <a:p>
            <a:pPr lvl="1" algn="l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There are no real rules;  organizations follow their own standards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Conveniently  understood and exchanged between  IT professionals.</a:t>
            </a: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67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3715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Defining a Problem:</a:t>
            </a:r>
            <a:br>
              <a:rPr lang="en-US" sz="3200" dirty="0" smtClean="0"/>
            </a:br>
            <a:r>
              <a:rPr lang="en-US" sz="2400" dirty="0" smtClean="0"/>
              <a:t>Break the definition of the problem down into manageable steps; </a:t>
            </a:r>
            <a:r>
              <a:rPr lang="en-US" sz="2400" dirty="0"/>
              <a:t>I</a:t>
            </a:r>
            <a:r>
              <a:rPr lang="en-US" sz="2400" dirty="0" smtClean="0"/>
              <a:t>nput, Processing; Output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239000" cy="3962400"/>
          </a:xfrm>
        </p:spPr>
        <p:txBody>
          <a:bodyPr>
            <a:normAutofit fontScale="62500" lnSpcReduction="20000"/>
          </a:bodyPr>
          <a:lstStyle/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 -1:</a:t>
            </a:r>
          </a:p>
          <a:p>
            <a:pPr algn="l">
              <a:spcBef>
                <a:spcPct val="0"/>
              </a:spcBef>
            </a:pPr>
            <a:endParaRPr lang="en-US" sz="3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Read </a:t>
            </a:r>
            <a:r>
              <a:rPr lang="en-US" sz="3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 the temperature. If the temperature is less than </a:t>
            </a: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32 indicate below </a:t>
            </a:r>
            <a:r>
              <a:rPr lang="en-US" sz="3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freezing on the screen. Else if the temperature is above freezing then indicate the same on the monitor screen. </a:t>
            </a:r>
          </a:p>
          <a:p>
            <a:pPr algn="l">
              <a:spcBef>
                <a:spcPct val="0"/>
              </a:spcBef>
            </a:pPr>
            <a:endParaRPr lang="en-US" sz="38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endParaRPr lang="en-US" sz="3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Divide </a:t>
            </a:r>
            <a:r>
              <a:rPr lang="en-US" sz="3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above problem into manageable parts.</a:t>
            </a:r>
          </a:p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Input ; 		Read the temperature from keyboard</a:t>
            </a:r>
            <a:endParaRPr lang="en-US" sz="3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Processing;	Test the Temperature below or above 		freezing</a:t>
            </a:r>
            <a:endParaRPr lang="en-US" sz="3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sz="3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Output;	Display the result on Screen</a:t>
            </a:r>
            <a:endParaRPr lang="en-US" sz="3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7239000" cy="48768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Pseudo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</a:t>
            </a:r>
          </a:p>
          <a:p>
            <a:pPr algn="l">
              <a:spcBef>
                <a:spcPct val="0"/>
              </a:spcBef>
            </a:pPr>
            <a:endParaRPr lang="en-US" sz="2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 -1:</a:t>
            </a:r>
          </a:p>
          <a:p>
            <a:pPr marL="457200" algn="l"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Read the Temp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457200" algn="l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if (Temp &lt;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32)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then</a:t>
            </a:r>
          </a:p>
          <a:p>
            <a:pPr marL="457200" algn="l"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Print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“BELOW FREEZING”</a:t>
            </a:r>
          </a:p>
          <a:p>
            <a:pPr marL="457200" algn="l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else</a:t>
            </a:r>
          </a:p>
          <a:p>
            <a:pPr marL="457200" algn="l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Print “ABOVE FREEZING”</a:t>
            </a:r>
          </a:p>
          <a:p>
            <a:pPr marL="457200" algn="l">
              <a:spcBef>
                <a:spcPct val="0"/>
              </a:spcBef>
            </a:pPr>
            <a:r>
              <a:rPr lang="en-US" sz="2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endif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83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146" y="568036"/>
            <a:ext cx="7772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7239000" cy="21336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Flowchart</a:t>
            </a: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Diagrammatic  </a:t>
            </a:r>
            <a:r>
              <a:rPr lang="en-US" sz="2400" dirty="0" smtClean="0">
                <a:solidFill>
                  <a:schemeClr val="tx1"/>
                </a:solidFill>
              </a:rPr>
              <a:t>or </a:t>
            </a:r>
            <a:r>
              <a:rPr lang="en-US" sz="2400" dirty="0">
                <a:solidFill>
                  <a:schemeClr val="tx1"/>
                </a:solidFill>
              </a:rPr>
              <a:t>Graphical representations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steps for solving the given problem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 </a:t>
            </a: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Use standard symbols developed by  ANSI (American National Standard Institute) </a:t>
            </a:r>
          </a:p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992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825</Words>
  <Application>Microsoft Office PowerPoint</Application>
  <PresentationFormat>On-screen Show (4:3)</PresentationFormat>
  <Paragraphs>230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CSC141 Introduction  to Computer Programming </vt:lpstr>
      <vt:lpstr>Problem Solving and Implementation A programming task can be divided into two phases:  1. Problem solving  Define :  Clearly describe a problem   Design its solution: Produce an ordered sequence of  steps that describe solution to the problem;    2. Implementation phase  Implement the program in some programming  language  write code, compile, link, Test &amp; Debug </vt:lpstr>
      <vt:lpstr>PowerPoint Presentation</vt:lpstr>
      <vt:lpstr>Defining a Problem: Break the definition of the problem down into manageable steps. Example; input, Processing; Output</vt:lpstr>
      <vt:lpstr>Design the solution</vt:lpstr>
      <vt:lpstr>Algorithm</vt:lpstr>
      <vt:lpstr>Defining a Problem: Break the definition of the problem down into manageable steps; Input, Processing; Output</vt:lpstr>
      <vt:lpstr>Algorithm</vt:lpstr>
      <vt:lpstr>Algorithm</vt:lpstr>
      <vt:lpstr>Building Blocks of Flowchart</vt:lpstr>
      <vt:lpstr>Defining a Problem: Break the definition of the problem down into manageable steps; Input, Processing; Output</vt:lpstr>
      <vt:lpstr>    </vt:lpstr>
      <vt:lpstr>Define The Problem Example-2; Determine the sum of first 50 natural numbers.  Break into steps Input – Nil Processing:  Sum the numbers from 1 to 50 Output - Sum         </vt:lpstr>
      <vt:lpstr>Design the Solution Example-2; Determine the sum of first 50 natural numbers. Algorithm; Pseudo Code  1.    Set N=1  Set Sum = 0 2.  Repeat step 3 &amp; 4 while N &lt;= 50 3. Sum = Sum + N    4. N = N + 1 5. Print Sum  6. end      </vt:lpstr>
      <vt:lpstr>PowerPoint Presentation</vt:lpstr>
      <vt:lpstr>Example-3: Determine the factorial of input number</vt:lpstr>
      <vt:lpstr>Define The Problem Example-3; Determine the factorial of input number.  Break into steps Input –  Number is N Processing:  Factorial  = N x N-1 x N-2 x N-3 ……. 3 x 2 x 1 Output - Factorial         </vt:lpstr>
      <vt:lpstr>Design the Solution Example-3; Determine the factorial of an input number.   (assume number is positive)  Algorithm; Pseudo Code  1.     Set Factorial = 1 2. Read N from keyboard 3.  if ( N = 0 ) goto step 6 4.    Factorial = Factorial x N 5. N = N – 1 ; goto step 3 6. Print  Factorial  5.  end      </vt:lpstr>
      <vt:lpstr>PowerPoint Presentation</vt:lpstr>
      <vt:lpstr>Control Structure:</vt:lpstr>
      <vt:lpstr>PowerPoint Presentation</vt:lpstr>
      <vt:lpstr>Implementation Phase</vt:lpstr>
      <vt:lpstr>Write a code  </vt:lpstr>
      <vt:lpstr>Compile a program</vt:lpstr>
      <vt:lpstr>Link a Program</vt:lpstr>
      <vt:lpstr>Test and Debug the program</vt:lpstr>
      <vt:lpstr>Two ways: 1.   Use command prompt e.g  DOS or UNIX  command prompt  2. Use Integrated Development Environment </vt:lpstr>
      <vt:lpstr>PowerPoint Presentation</vt:lpstr>
      <vt:lpstr>1.  A source code editor    2. A compiler and / or an interpreter    3. Build automation tools 4. A Debugger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</dc:creator>
  <cp:lastModifiedBy>Home</cp:lastModifiedBy>
  <cp:revision>34</cp:revision>
  <dcterms:created xsi:type="dcterms:W3CDTF">2012-05-04T19:25:23Z</dcterms:created>
  <dcterms:modified xsi:type="dcterms:W3CDTF">2012-05-05T08:22:22Z</dcterms:modified>
</cp:coreProperties>
</file>